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8" r:id="rId3"/>
    <p:sldId id="270" r:id="rId4"/>
    <p:sldId id="269" r:id="rId5"/>
    <p:sldId id="272" r:id="rId6"/>
    <p:sldId id="273" r:id="rId7"/>
    <p:sldId id="279" r:id="rId8"/>
    <p:sldId id="274" r:id="rId9"/>
    <p:sldId id="27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orient="horz" pos="391" userDrawn="1">
          <p15:clr>
            <a:srgbClr val="A4A3A4"/>
          </p15:clr>
        </p15:guide>
        <p15:guide id="4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1B"/>
    <a:srgbClr val="F5FDF8"/>
    <a:srgbClr val="DAF6E6"/>
    <a:srgbClr val="DDF7E8"/>
    <a:srgbClr val="ADEDC7"/>
    <a:srgbClr val="003623"/>
    <a:srgbClr val="00B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156" y="64"/>
      </p:cViewPr>
      <p:guideLst>
        <p:guide orient="horz" pos="3997"/>
        <p:guide pos="438"/>
        <p:guide orient="horz" pos="391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22058-31C3-4A67-A6E4-7A060BF36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6D8285-1422-4852-8D0E-472570B05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23E6F7-0E83-468F-9016-4A2E7A8B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84DE24-6EDC-4BA3-AE0E-9D8EB73D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7E3849-07D8-4024-A328-50805C8F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99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C753E-E3B0-4145-BBEE-6099F6E3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C0FE35-4A85-4EED-BBF5-32CF61E0F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DC1A56-4649-4D0E-A9A3-7A622987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40BD7F-E2D9-467D-87A8-5DBD6FF35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24B5B9-C0E2-4D89-8B80-E36C06F2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61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FA61DB5-8C4D-48A3-803E-06D837312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A85924-2437-4326-9EA5-78061030B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BEBF3A-EAE9-420D-9A39-4E6764DB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BDB8B0-6A65-4DCD-ABCA-2F0DFD65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688BD1-ADA0-4689-84DE-BF9ED1EC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010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63EC4F-FA9E-44F3-9F97-FC9D15903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5364" y="190500"/>
            <a:ext cx="3246986" cy="6391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0421" y="1417553"/>
            <a:ext cx="6086771" cy="2554373"/>
          </a:xfrm>
          <a:prstGeom prst="rect">
            <a:avLst/>
          </a:prstGeom>
        </p:spPr>
        <p:txBody>
          <a:bodyPr anchor="b"/>
          <a:lstStyle>
            <a:lvl1pPr algn="l">
              <a:defRPr sz="4999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0421" y="4149983"/>
            <a:ext cx="6080594" cy="9363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ru-RU" dirty="0"/>
              <a:t>Описание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10ECD1-BBBF-440E-A70E-A237F32A81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421" y="379934"/>
            <a:ext cx="2501918" cy="68384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E3DBE67-C10A-4A51-A0D0-516BC83173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71391" y="552450"/>
            <a:ext cx="4690531" cy="5757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ru-RU" dirty="0"/>
              <a:t>Текст, картинка или график</a:t>
            </a:r>
          </a:p>
        </p:txBody>
      </p:sp>
    </p:spTree>
    <p:extLst>
      <p:ext uri="{BB962C8B-B14F-4D97-AF65-F5344CB8AC3E}">
        <p14:creationId xmlns:p14="http://schemas.microsoft.com/office/powerpoint/2010/main" val="156022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215C3-A5C6-4949-A2B1-2F8852FD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EEC50-C73C-40C6-BC75-8D3231253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E8534B-C006-475C-A361-8308B70DE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1599E0-75B1-4B9E-AC31-D75C126A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8679E9-0888-490A-B9D6-984E2E49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2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C0434-D14C-4734-8E7F-FD850D7D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93D96F-AFD6-4371-8AF1-CE2C52E71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08F832-1B96-4526-AD4D-F94992A8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4C9338-6B3B-4D32-B0FA-D8C9A33A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E19141-1237-419A-A3CE-3272AF29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8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1706D-2F3C-4C74-9334-68E19837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142A87-5375-4E2C-93E6-351AB6740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B7E16D-193B-45B4-ACDD-F13647471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D229E2-67E1-47CF-9D35-C7B23D37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78164E-0174-46DF-B116-073115817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23FD18-D789-4F4F-9D67-F6390F33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9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F4631-4130-48E5-87B0-99319BAAA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BC8631-3ECD-4964-8606-C676B8B05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DC54DC-4C81-4578-A0BD-95ABAF9C1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42B760-8316-4E55-818D-5AA8316DF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B2F9E4-17AA-44A5-A54C-D8C5328A1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931FB5-4FC0-4BC8-82A5-96CAEA2A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1E18CB8-77A2-48A5-8981-A00C472A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FA3C78-6863-475F-B631-7684142B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42D373-8FFA-465F-8FEA-73125D24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3E80BF-C417-459D-8CDD-1BE34CE1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5B48FB-2D7B-4533-8BCB-5AC31E02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B48A35-03AB-4FC9-9B08-00EDC38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04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2DE763F-C7BF-4D4E-9B5F-8F6133D8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F3BD0F-F32A-4A6E-8235-6B8190ED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F24761-A7BE-4451-BD1D-B53CA241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364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1B897-9AE5-49D7-A707-8FBD796F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9C232A-2BE2-4CDA-9C10-5B6C293AC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0C1C18-213F-4B54-93DD-EB9D99562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8CC8DA-DD19-47A1-B86D-E741F1BAC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9A6F7A-C92F-4A9C-B358-0FD74655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98F459-66DE-475D-9363-4A1CBF49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85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F06C3-F2C9-4168-8ED8-936E2194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A602A2-5869-43D8-8E33-61343AFA2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3124CD-6416-472D-8CD9-66DD899E4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DF4964-0877-488A-A882-E199CB4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491694-7746-499F-A7A4-1A3D5383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DE1B29-E5D3-4CEC-8074-C49AEEA6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38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C2808-0591-42CB-B896-885A60DC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16833F-9674-444D-B418-590AA5B8C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47516-D338-49EA-A1E5-BB60D48F1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CF0F7-CCE6-4BA6-B9C3-E347BECBA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BA66C2-4466-4CF5-A41D-168E71CAA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99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6351FDB7-8585-46B0-915F-E29EAC948E45}"/>
              </a:ext>
            </a:extLst>
          </p:cNvPr>
          <p:cNvSpPr txBox="1">
            <a:spLocks/>
          </p:cNvSpPr>
          <p:nvPr/>
        </p:nvSpPr>
        <p:spPr>
          <a:xfrm>
            <a:off x="1017588" y="15314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Кейс</a:t>
            </a:r>
            <a:r>
              <a:rPr lang="en-US" b="1" dirty="0">
                <a:solidFill>
                  <a:srgbClr val="002A1B"/>
                </a:solidFill>
                <a:latin typeface="Montserrat" panose="00000500000000000000" pitchFamily="2" charset="-52"/>
              </a:rPr>
              <a:t> </a:t>
            </a:r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№1 «Из текста в схему»</a:t>
            </a:r>
          </a:p>
          <a:p>
            <a:r>
              <a:rPr lang="ru-RU" sz="4000" dirty="0">
                <a:solidFill>
                  <a:srgbClr val="002A1B"/>
                </a:solidFill>
                <a:latin typeface="Montserrat" panose="00000500000000000000" pitchFamily="2" charset="-52"/>
              </a:rPr>
              <a:t>Команда: «</a:t>
            </a:r>
            <a:r>
              <a:rPr lang="ru-RU" sz="4000" dirty="0" err="1">
                <a:solidFill>
                  <a:srgbClr val="002A1B"/>
                </a:solidFill>
                <a:latin typeface="Montserrat" panose="00000500000000000000" pitchFamily="2" charset="-52"/>
              </a:rPr>
              <a:t>НейроСанитары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»</a:t>
            </a:r>
            <a:endParaRPr lang="ru-RU" b="1" dirty="0">
              <a:solidFill>
                <a:srgbClr val="002A1B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50DC1-86CC-4A1C-A98F-BB28A91C24EB}"/>
              </a:ext>
            </a:extLst>
          </p:cNvPr>
          <p:cNvSpPr txBox="1"/>
          <p:nvPr/>
        </p:nvSpPr>
        <p:spPr>
          <a:xfrm>
            <a:off x="1017588" y="5297116"/>
            <a:ext cx="5402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Федоров Максим (к)</a:t>
            </a:r>
          </a:p>
          <a:p>
            <a:pPr algn="ctr"/>
            <a:r>
              <a:rPr lang="ru-RU" sz="1800" spc="20" dirty="0">
                <a:solidFill>
                  <a:srgbClr val="002A1B"/>
                </a:solidFill>
                <a:latin typeface="Montserrat" panose="00000500000000000000" pitchFamily="2" charset="-52"/>
              </a:rPr>
              <a:t>Проектирование, разработка, развертывание, тестирование решения</a:t>
            </a:r>
            <a:endParaRPr lang="ru-RU" dirty="0">
              <a:solidFill>
                <a:srgbClr val="002A1B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3EC724-B7C1-4186-B08B-194079CB2D5B}"/>
              </a:ext>
            </a:extLst>
          </p:cNvPr>
          <p:cNvSpPr txBox="1"/>
          <p:nvPr/>
        </p:nvSpPr>
        <p:spPr>
          <a:xfrm>
            <a:off x="6364418" y="5297116"/>
            <a:ext cx="4809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Самсоненко Станислав</a:t>
            </a:r>
          </a:p>
          <a:p>
            <a:pPr algn="ctr"/>
            <a:r>
              <a:rPr lang="en-US" dirty="0">
                <a:solidFill>
                  <a:srgbClr val="002A1B"/>
                </a:solidFill>
                <a:latin typeface="Montserrat" panose="00000500000000000000" pitchFamily="2" charset="-52"/>
              </a:rPr>
              <a:t>ML-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инженер. Настройка, внедрение ИИ-модели, </a:t>
            </a:r>
            <a:r>
              <a:rPr lang="ru-RU" dirty="0" err="1">
                <a:solidFill>
                  <a:srgbClr val="002A1B"/>
                </a:solidFill>
                <a:latin typeface="Montserrat" panose="00000500000000000000" pitchFamily="2" charset="-52"/>
              </a:rPr>
              <a:t>промпт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-инжиниринг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8448A6C-0650-48E2-AADC-5C7F4EA5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D26829-74B4-4819-BC82-76B4C96AD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2" t="-5" r="3892" b="19991"/>
          <a:stretch/>
        </p:blipFill>
        <p:spPr>
          <a:xfrm>
            <a:off x="2532066" y="2816471"/>
            <a:ext cx="2369118" cy="2369118"/>
          </a:xfrm>
          <a:prstGeom prst="ellipse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304BF1-F97B-4027-8DAA-1D966C5B1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7" b="9987"/>
          <a:stretch/>
        </p:blipFill>
        <p:spPr>
          <a:xfrm>
            <a:off x="7583558" y="2891186"/>
            <a:ext cx="2371714" cy="23717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384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98D22F9-086F-4D64-95F0-CE6C7B04C869}"/>
              </a:ext>
            </a:extLst>
          </p:cNvPr>
          <p:cNvSpPr txBox="1">
            <a:spLocks/>
          </p:cNvSpPr>
          <p:nvPr/>
        </p:nvSpPr>
        <p:spPr>
          <a:xfrm>
            <a:off x="1127125" y="1266141"/>
            <a:ext cx="7532243" cy="604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2A1B"/>
                </a:solidFill>
                <a:latin typeface="Montserrat" panose="00000500000000000000" pitchFamily="2" charset="-52"/>
              </a:rPr>
              <a:t>ПОСТАНОВКА ЦЕЛИ И ЗАДАЧ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7EA8F4-D098-4BEF-888B-41111E97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3988D2-48F9-457A-A0EC-8139B2C8568C}"/>
              </a:ext>
            </a:extLst>
          </p:cNvPr>
          <p:cNvSpPr txBox="1"/>
          <p:nvPr/>
        </p:nvSpPr>
        <p:spPr>
          <a:xfrm>
            <a:off x="1127125" y="1870632"/>
            <a:ext cx="10406063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900" b="1" dirty="0">
                <a:latin typeface="Montserrat" panose="00000500000000000000" pitchFamily="2" charset="-52"/>
              </a:rPr>
              <a:t>Цель проекта:</a:t>
            </a:r>
            <a:br>
              <a:rPr lang="ru-RU" sz="1900" dirty="0">
                <a:latin typeface="Montserrat" panose="00000500000000000000" pitchFamily="2" charset="-52"/>
              </a:rPr>
            </a:br>
            <a:r>
              <a:rPr lang="ru-RU" sz="1900" dirty="0">
                <a:latin typeface="Montserrat" panose="00000500000000000000" pitchFamily="2" charset="-52"/>
              </a:rPr>
              <a:t>Создать веб‑приложение, которое преобразует текстовые описания процессов в наглядные диаграммы с возможностью редактирования в кодово‑визуальном редакторе и помощью ассистента.</a:t>
            </a:r>
          </a:p>
          <a:p>
            <a:pPr>
              <a:spcBef>
                <a:spcPts val="600"/>
              </a:spcBef>
            </a:pPr>
            <a:r>
              <a:rPr lang="ru-RU" sz="1900" b="1" dirty="0">
                <a:latin typeface="Montserrat" panose="00000500000000000000" pitchFamily="2" charset="-52"/>
              </a:rPr>
              <a:t>Задачи проекта: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Реализовать редактор диаграмм (код + визуальный предпросмотр)</a:t>
            </a:r>
            <a:r>
              <a:rPr lang="en-US" sz="1900" dirty="0">
                <a:latin typeface="Montserrat" panose="00000500000000000000" pitchFamily="2" charset="-52"/>
              </a:rPr>
              <a:t> </a:t>
            </a:r>
            <a:r>
              <a:rPr lang="ru-RU" sz="1900" dirty="0">
                <a:latin typeface="Montserrat" panose="00000500000000000000" pitchFamily="2" charset="-52"/>
              </a:rPr>
              <a:t>с экспортом.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Встроить ассистента для извлечения шагов/условий из текста и </a:t>
            </a:r>
            <a:r>
              <a:rPr lang="ru-RU" sz="1900" dirty="0" err="1">
                <a:latin typeface="Montserrat" panose="00000500000000000000" pitchFamily="2" charset="-52"/>
              </a:rPr>
              <a:t>автогенерации</a:t>
            </a:r>
            <a:r>
              <a:rPr lang="ru-RU" sz="1900" dirty="0">
                <a:latin typeface="Montserrat" panose="00000500000000000000" pitchFamily="2" charset="-52"/>
              </a:rPr>
              <a:t>/правок.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Развернуть бэкенд с хранением проектов и версий, сессиями и артефактами.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Добавить сценарии: “карта процесса” из регламентов, производственные стандарты, алгоритмы госуслуг и инцидентов.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Обеспечить совместную работу: роли и доступы, комментарии, аудит изменений, импорт/экспорт диаграмм и текста.</a:t>
            </a:r>
          </a:p>
        </p:txBody>
      </p:sp>
    </p:spTree>
    <p:extLst>
      <p:ext uri="{BB962C8B-B14F-4D97-AF65-F5344CB8AC3E}">
        <p14:creationId xmlns:p14="http://schemas.microsoft.com/office/powerpoint/2010/main" val="203493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CDCF8CA-4F2B-4C3D-BD33-CDC6A8328A5B}"/>
              </a:ext>
            </a:extLst>
          </p:cNvPr>
          <p:cNvSpPr/>
          <p:nvPr/>
        </p:nvSpPr>
        <p:spPr>
          <a:xfrm>
            <a:off x="6403892" y="1834338"/>
            <a:ext cx="5331000" cy="4484258"/>
          </a:xfrm>
          <a:prstGeom prst="roundRect">
            <a:avLst>
              <a:gd name="adj" fmla="val 7349"/>
            </a:avLst>
          </a:prstGeom>
          <a:solidFill>
            <a:srgbClr val="DD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Pragmatica Extended light" panose="020B0405040502020204" pitchFamily="34" charset="-52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53FCDC8-A484-492A-9C0F-DB5D273960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Pragmatica Extended light" panose="020B0405040502020204" pitchFamily="3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3D2457-5C67-4268-BD70-9038797D9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AB2149-9430-4E97-B693-C6D0D11BD2AD}"/>
              </a:ext>
            </a:extLst>
          </p:cNvPr>
          <p:cNvSpPr txBox="1">
            <a:spLocks/>
          </p:cNvSpPr>
          <p:nvPr/>
        </p:nvSpPr>
        <p:spPr>
          <a:xfrm>
            <a:off x="1127125" y="1266141"/>
            <a:ext cx="9059291" cy="6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2A1B"/>
                </a:solidFill>
                <a:latin typeface="Montserrat" panose="00000500000000000000" pitchFamily="2" charset="-52"/>
              </a:rPr>
              <a:t>АРХИТЕКТУРА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82CFD1-9FE4-42CA-86F7-36AC3E830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7" y="2014282"/>
            <a:ext cx="5133190" cy="4086182"/>
          </a:xfrm>
          <a:prstGeom prst="rect">
            <a:avLst/>
          </a:prstGeom>
          <a:ln w="12700">
            <a:solidFill>
              <a:srgbClr val="002A1B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06FB65-58CD-4AFC-93C5-4A0DD814FFB0}"/>
              </a:ext>
            </a:extLst>
          </p:cNvPr>
          <p:cNvSpPr txBox="1"/>
          <p:nvPr/>
        </p:nvSpPr>
        <p:spPr>
          <a:xfrm>
            <a:off x="838200" y="6160572"/>
            <a:ext cx="5935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>
                <a:latin typeface="Montserrat" panose="00000500000000000000" pitchFamily="2" charset="-52"/>
              </a:rPr>
              <a:t>Рис. 1 – архитектура разработанной системы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4F9541-B8B2-4266-AE2C-63DF2D56D1B3}"/>
              </a:ext>
            </a:extLst>
          </p:cNvPr>
          <p:cNvSpPr txBox="1"/>
          <p:nvPr/>
        </p:nvSpPr>
        <p:spPr>
          <a:xfrm>
            <a:off x="6518375" y="1918326"/>
            <a:ext cx="515698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Решение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—</a:t>
            </a:r>
            <a:r>
              <a:rPr lang="en-US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веб‑платформа, которая превращает произвольные текстовые регламенты в понятные визуальные схемы: пользователь в интерфейсе вводит текст и правит результат в кодово‑визуальном редакторе, сервер обрабатывает запросы и обращается к локальному </a:t>
            </a:r>
            <a:r>
              <a:rPr lang="ru-RU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AI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через совместимый </a:t>
            </a:r>
            <a:r>
              <a:rPr lang="ru-RU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API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для извлечения шагов и ветвлений, формируя </a:t>
            </a:r>
            <a:r>
              <a:rPr lang="ru-RU" sz="1600" b="1" dirty="0" err="1">
                <a:solidFill>
                  <a:srgbClr val="002A1B"/>
                </a:solidFill>
                <a:latin typeface="Montserrat" panose="00000500000000000000" pitchFamily="2" charset="-52"/>
              </a:rPr>
              <a:t>Mermaid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‑диаграмму, после чего версии и настройки надежно сохраняются, сессии управляются быстрым </a:t>
            </a:r>
            <a:r>
              <a:rPr lang="ru-RU" sz="1600" dirty="0" err="1">
                <a:solidFill>
                  <a:srgbClr val="002A1B"/>
                </a:solidFill>
                <a:latin typeface="Montserrat" panose="00000500000000000000" pitchFamily="2" charset="-52"/>
              </a:rPr>
              <a:t>кешем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, а экспортированные артефакты хранятся в объектном хранилище; весь цикл взаимодействий с </a:t>
            </a:r>
            <a:r>
              <a:rPr lang="en-US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LLM-</a:t>
            </a:r>
            <a:r>
              <a:rPr lang="ru-RU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моделью 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прозрачно трассируется для качества и отладки, обеспечивая быстрый </a:t>
            </a:r>
            <a:r>
              <a:rPr lang="ru-RU" sz="1600" dirty="0" err="1">
                <a:solidFill>
                  <a:srgbClr val="002A1B"/>
                </a:solidFill>
                <a:latin typeface="Montserrat" panose="00000500000000000000" pitchFamily="2" charset="-52"/>
              </a:rPr>
              <a:t>онбординг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и снижение ошибок за счет наглядной автоматизации .</a:t>
            </a:r>
          </a:p>
        </p:txBody>
      </p:sp>
    </p:spTree>
    <p:extLst>
      <p:ext uri="{BB962C8B-B14F-4D97-AF65-F5344CB8AC3E}">
        <p14:creationId xmlns:p14="http://schemas.microsoft.com/office/powerpoint/2010/main" val="247936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FA1D97-FC39-41E7-B0DD-C2455926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B7B368-28E3-472E-B8CE-5B0E8F99E126}"/>
              </a:ext>
            </a:extLst>
          </p:cNvPr>
          <p:cNvSpPr txBox="1">
            <a:spLocks/>
          </p:cNvSpPr>
          <p:nvPr/>
        </p:nvSpPr>
        <p:spPr>
          <a:xfrm>
            <a:off x="1127125" y="1266141"/>
            <a:ext cx="9059291" cy="6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2A1B"/>
                </a:solidFill>
                <a:latin typeface="Montserrat" panose="00000500000000000000" pitchFamily="2" charset="-52"/>
              </a:rPr>
              <a:t>ВЫБОР ТЕХНОЛОГИЙ РАЗРАБОТКИ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DEE67-AB2C-4DB3-92D4-0A273B36BF73}"/>
              </a:ext>
            </a:extLst>
          </p:cNvPr>
          <p:cNvSpPr txBox="1"/>
          <p:nvPr/>
        </p:nvSpPr>
        <p:spPr>
          <a:xfrm>
            <a:off x="1950118" y="6136611"/>
            <a:ext cx="5935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>
                <a:latin typeface="Montserrat" panose="00000500000000000000" pitchFamily="2" charset="-52"/>
              </a:rPr>
              <a:t>Рис. </a:t>
            </a:r>
            <a:r>
              <a:rPr lang="en-US" i="1" dirty="0">
                <a:latin typeface="Montserrat" panose="00000500000000000000" pitchFamily="2" charset="-52"/>
              </a:rPr>
              <a:t>2 </a:t>
            </a:r>
            <a:r>
              <a:rPr lang="ru-RU" i="1" dirty="0">
                <a:latin typeface="Montserrat" panose="00000500000000000000" pitchFamily="2" charset="-52"/>
              </a:rPr>
              <a:t>– Технологии разработки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73A184-4A9E-456F-ABD8-367102D21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3" b="9053"/>
          <a:stretch/>
        </p:blipFill>
        <p:spPr bwMode="auto">
          <a:xfrm>
            <a:off x="2127180" y="1941130"/>
            <a:ext cx="8114702" cy="41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0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60EE75A-1261-43AD-9632-D854099DCF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Pragmatica Extended light" panose="020B0405040502020204" pitchFamily="3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625ECC-A261-4085-B388-D5FA4C54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C02CCC2-9460-4CBF-B26B-98823711262C}"/>
              </a:ext>
            </a:extLst>
          </p:cNvPr>
          <p:cNvSpPr txBox="1">
            <a:spLocks/>
          </p:cNvSpPr>
          <p:nvPr/>
        </p:nvSpPr>
        <p:spPr>
          <a:xfrm>
            <a:off x="756716" y="1105329"/>
            <a:ext cx="9807174" cy="6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002A1B"/>
                </a:solidFill>
                <a:latin typeface="Montserrat" panose="00000500000000000000" pitchFamily="2" charset="-52"/>
              </a:rPr>
              <a:t>ЭКОНОМИЧЕСКАЯ ЭФФЕКТИВНОСТЬ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9D70955-AFB1-4EC4-BE14-7779FD0C4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96716"/>
              </p:ext>
            </p:extLst>
          </p:nvPr>
        </p:nvGraphicFramePr>
        <p:xfrm>
          <a:off x="727535" y="2074998"/>
          <a:ext cx="10776471" cy="445199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92157">
                  <a:extLst>
                    <a:ext uri="{9D8B030D-6E8A-4147-A177-3AD203B41FA5}">
                      <a16:colId xmlns:a16="http://schemas.microsoft.com/office/drawing/2014/main" val="1741523362"/>
                    </a:ext>
                  </a:extLst>
                </a:gridCol>
                <a:gridCol w="3592157">
                  <a:extLst>
                    <a:ext uri="{9D8B030D-6E8A-4147-A177-3AD203B41FA5}">
                      <a16:colId xmlns:a16="http://schemas.microsoft.com/office/drawing/2014/main" val="2066727359"/>
                    </a:ext>
                  </a:extLst>
                </a:gridCol>
                <a:gridCol w="3592157">
                  <a:extLst>
                    <a:ext uri="{9D8B030D-6E8A-4147-A177-3AD203B41FA5}">
                      <a16:colId xmlns:a16="http://schemas.microsoft.com/office/drawing/2014/main" val="4099353540"/>
                    </a:ext>
                  </a:extLst>
                </a:gridCol>
              </a:tblGrid>
              <a:tr h="3126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Раздел</a:t>
                      </a:r>
                    </a:p>
                  </a:txBody>
                  <a:tcPr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b="1" kern="120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Показатель</a:t>
                      </a:r>
                    </a:p>
                  </a:txBody>
                  <a:tcPr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106011"/>
                  </a:ext>
                </a:extLst>
              </a:tr>
              <a:tr h="520698">
                <a:tc rowSpan="3">
                  <a:txBody>
                    <a:bodyPr/>
                    <a:lstStyle/>
                    <a:p>
                      <a:r>
                        <a:rPr lang="ru-RU" sz="1400" b="1" dirty="0">
                          <a:latin typeface="Montserrat" panose="00000500000000000000" pitchFamily="2" charset="-52"/>
                        </a:rPr>
                        <a:t>Конкурентоспособность и перспективы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Экономия трудозатрат/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1 161 ч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257010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Экономия средств/мес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1 393 200 ₽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89719"/>
                  </a:ext>
                </a:extLst>
              </a:tr>
              <a:tr h="520698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Драйверы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Локальный AI, on‑prem хранение, ускорение онбординга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160777"/>
                  </a:ext>
                </a:extLst>
              </a:tr>
              <a:tr h="505396">
                <a:tc>
                  <a:txBody>
                    <a:bodyPr/>
                    <a:lstStyle/>
                    <a:p>
                      <a:r>
                        <a:rPr lang="ru-RU" sz="1400" b="1">
                          <a:latin typeface="Montserrat" panose="00000500000000000000" pitchFamily="2" charset="-52"/>
                        </a:rPr>
                        <a:t>Капитальные затраты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Разработка (3 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r>
                        <a:rPr lang="ru-RU" sz="1400" dirty="0">
                          <a:latin typeface="Montserrat" panose="00000500000000000000" pitchFamily="2" charset="-52"/>
                        </a:rPr>
                        <a:t>) + инфраструктура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1 650 000 ₽ единовременно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70359"/>
                  </a:ext>
                </a:extLst>
              </a:tr>
              <a:tr h="505396">
                <a:tc>
                  <a:txBody>
                    <a:bodyPr/>
                    <a:lstStyle/>
                    <a:p>
                      <a:r>
                        <a:rPr lang="ru-RU" sz="1400" b="1">
                          <a:latin typeface="Montserrat" panose="00000500000000000000" pitchFamily="2" charset="-52"/>
                        </a:rPr>
                        <a:t>Операционные затраты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Ежемесячные (инфра + поддержка)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300 000 ₽/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873992"/>
                  </a:ext>
                </a:extLst>
              </a:tr>
              <a:tr h="298169">
                <a:tc rowSpan="3">
                  <a:txBody>
                    <a:bodyPr/>
                    <a:lstStyle/>
                    <a:p>
                      <a:r>
                        <a:rPr lang="ru-RU" sz="1400" b="1" dirty="0">
                          <a:latin typeface="Montserrat" panose="00000500000000000000" pitchFamily="2" charset="-52"/>
                        </a:rPr>
                        <a:t>Окупаемость, </a:t>
                      </a:r>
                      <a:r>
                        <a:rPr lang="en-US" sz="1400" b="1" dirty="0">
                          <a:latin typeface="Montserrat" panose="00000500000000000000" pitchFamily="2" charset="-52"/>
                        </a:rPr>
                        <a:t>ROI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Чистый эффект/мес (после OPEX)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1 093 200 ₽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001589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Срок окупаемости </a:t>
                      </a:r>
                      <a:r>
                        <a:rPr lang="en-US" sz="1400">
                          <a:latin typeface="Montserrat" panose="00000500000000000000" pitchFamily="2" charset="-52"/>
                        </a:rPr>
                        <a:t>CAPEX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2‑й месяц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89548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anose="00000500000000000000" pitchFamily="2" charset="-52"/>
                        </a:rPr>
                        <a:t>ROI </a:t>
                      </a:r>
                      <a:r>
                        <a:rPr lang="ru-RU" sz="1400">
                          <a:latin typeface="Montserrat" panose="00000500000000000000" pitchFamily="2" charset="-52"/>
                        </a:rPr>
                        <a:t>за 12 месяцев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2.18× (218%)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639045"/>
                  </a:ext>
                </a:extLst>
              </a:tr>
              <a:tr h="298169">
                <a:tc rowSpan="3">
                  <a:txBody>
                    <a:bodyPr/>
                    <a:lstStyle/>
                    <a:p>
                      <a:r>
                        <a:rPr lang="ru-RU" sz="1400" b="1" dirty="0">
                          <a:latin typeface="Montserrat" panose="00000500000000000000" pitchFamily="2" charset="-52"/>
                        </a:rPr>
                        <a:t>Масштабирование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25 пользователей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+48 300 ₽/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r>
                        <a:rPr lang="ru-RU" sz="1400" dirty="0">
                          <a:latin typeface="Montserrat" panose="00000500000000000000" pitchFamily="2" charset="-52"/>
                        </a:rPr>
                        <a:t> чистого эффекта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42519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100 пользователей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+1 093 200 ₽/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r>
                        <a:rPr lang="ru-RU" sz="1400" dirty="0">
                          <a:latin typeface="Montserrat" panose="00000500000000000000" pitchFamily="2" charset="-52"/>
                        </a:rPr>
                        <a:t> чистого эффекта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35536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400 пользователей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+5 272 800 ₽/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r>
                        <a:rPr lang="ru-RU" sz="1400" dirty="0">
                          <a:latin typeface="Montserrat" panose="00000500000000000000" pitchFamily="2" charset="-52"/>
                        </a:rPr>
                        <a:t> чистого эффекта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8501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9EF3A8-2E79-4FE2-86BF-3E5E0C10C41D}"/>
              </a:ext>
            </a:extLst>
          </p:cNvPr>
          <p:cNvSpPr txBox="1"/>
          <p:nvPr/>
        </p:nvSpPr>
        <p:spPr>
          <a:xfrm>
            <a:off x="6205356" y="1728954"/>
            <a:ext cx="529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ru-RU" sz="1400" i="1" dirty="0">
                <a:latin typeface="Montserrat" panose="00000500000000000000" pitchFamily="2" charset="-52"/>
              </a:rPr>
              <a:t>Таблица 1 – Экономическая эффективность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03297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24C13C-0D2B-489F-9D35-894A17AB07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>
              <a:latin typeface="Pragmatica Extended light" panose="020B04050405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209BBE-8CBB-4489-AD60-B5AB640F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C42BF65-4112-485D-9DF8-EE9EF098DE25}"/>
              </a:ext>
            </a:extLst>
          </p:cNvPr>
          <p:cNvSpPr txBox="1">
            <a:spLocks/>
          </p:cNvSpPr>
          <p:nvPr/>
        </p:nvSpPr>
        <p:spPr>
          <a:xfrm>
            <a:off x="838199" y="1154347"/>
            <a:ext cx="8314190" cy="501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002A1B"/>
                </a:solidFill>
                <a:latin typeface="Montserrat" panose="00000500000000000000" pitchFamily="2" charset="-52"/>
              </a:rPr>
              <a:t>ДЕМОНСТРАЦИЯ СИСТЕМЫ ч.1</a:t>
            </a:r>
            <a:endParaRPr lang="ru-RU" sz="2400" b="1" dirty="0">
              <a:latin typeface="Pragmatica Extended bold" panose="020B07050405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F6905-D12E-4772-AA39-F5C322997FF8}"/>
              </a:ext>
            </a:extLst>
          </p:cNvPr>
          <p:cNvSpPr txBox="1"/>
          <p:nvPr/>
        </p:nvSpPr>
        <p:spPr>
          <a:xfrm>
            <a:off x="1810515" y="6123543"/>
            <a:ext cx="865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>
                <a:solidFill>
                  <a:srgbClr val="002A1B"/>
                </a:solidFill>
                <a:latin typeface="Montserrat" panose="00000500000000000000" pitchFamily="2" charset="-52"/>
              </a:rPr>
              <a:t>Рис. 3 – интерфейс работы приложения (сценарий 1)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844208-8A90-4B05-A3A0-AF4AC8371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92" y="1688060"/>
            <a:ext cx="8839435" cy="4400999"/>
          </a:xfrm>
          <a:prstGeom prst="rect">
            <a:avLst/>
          </a:prstGeom>
          <a:ln>
            <a:solidFill>
              <a:srgbClr val="002A1B"/>
            </a:solidFill>
          </a:ln>
        </p:spPr>
      </p:pic>
    </p:spTree>
    <p:extLst>
      <p:ext uri="{BB962C8B-B14F-4D97-AF65-F5344CB8AC3E}">
        <p14:creationId xmlns:p14="http://schemas.microsoft.com/office/powerpoint/2010/main" val="343061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24C13C-0D2B-489F-9D35-894A17AB07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>
              <a:latin typeface="Pragmatica Extended light" panose="020B04050405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209BBE-8CBB-4489-AD60-B5AB640F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C42BF65-4112-485D-9DF8-EE9EF098DE25}"/>
              </a:ext>
            </a:extLst>
          </p:cNvPr>
          <p:cNvSpPr txBox="1">
            <a:spLocks/>
          </p:cNvSpPr>
          <p:nvPr/>
        </p:nvSpPr>
        <p:spPr>
          <a:xfrm>
            <a:off x="838199" y="1154347"/>
            <a:ext cx="8314190" cy="501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002A1B"/>
                </a:solidFill>
                <a:latin typeface="Montserrat" panose="00000500000000000000" pitchFamily="2" charset="-52"/>
              </a:rPr>
              <a:t>ДЕМОНСТРАЦИЯ СИСТЕМЫ ч.2</a:t>
            </a:r>
            <a:endParaRPr lang="ru-RU" sz="2400" b="1" dirty="0">
              <a:latin typeface="Pragmatica Extended bold" panose="020B07050405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F6905-D12E-4772-AA39-F5C322997FF8}"/>
              </a:ext>
            </a:extLst>
          </p:cNvPr>
          <p:cNvSpPr txBox="1"/>
          <p:nvPr/>
        </p:nvSpPr>
        <p:spPr>
          <a:xfrm>
            <a:off x="1810515" y="6123543"/>
            <a:ext cx="719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>
                <a:solidFill>
                  <a:srgbClr val="002A1B"/>
                </a:solidFill>
                <a:latin typeface="Montserrat" panose="00000500000000000000" pitchFamily="2" charset="-52"/>
              </a:rPr>
              <a:t>Рис. 4 – интерфейс работы приложения (сценарий 2)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EDC902-BD58-4565-88EE-4494078A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482" y="1656204"/>
            <a:ext cx="8311035" cy="43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014CB3-9084-466A-8AF9-5B547BB28C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4181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Pragmatica Extended light" panose="020B0405040502020204" pitchFamily="3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0F7709-C826-4477-B84B-EE96628A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66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4CAA1E-496D-431B-8F40-B7C8FB287CA9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19161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Pragmatica Extended light" panose="020B0405040502020204" pitchFamily="34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1A8C88-77FF-4F69-9B30-2538CAC51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FDF5E5F-E1BC-4EC0-89FE-A5A28DF4E83F}"/>
              </a:ext>
            </a:extLst>
          </p:cNvPr>
          <p:cNvSpPr txBox="1">
            <a:spLocks/>
          </p:cNvSpPr>
          <p:nvPr/>
        </p:nvSpPr>
        <p:spPr>
          <a:xfrm>
            <a:off x="1904359" y="3126754"/>
            <a:ext cx="9059291" cy="6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002A1B"/>
                </a:solidFill>
                <a:latin typeface="Montserrat" panose="00000500000000000000" pitchFamily="2" charset="-52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064391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432</Words>
  <Application>Microsoft Office PowerPoint</Application>
  <PresentationFormat>Широкоэкранный</PresentationFormat>
  <Paragraphs>56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Pragmatica Extended bold</vt:lpstr>
      <vt:lpstr>Pragmatica Extended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кейса</dc:title>
  <dc:creator>Гильмутдинов Айнур Ильгизович</dc:creator>
  <cp:lastModifiedBy>Максим</cp:lastModifiedBy>
  <cp:revision>32</cp:revision>
  <dcterms:created xsi:type="dcterms:W3CDTF">2024-08-15T06:54:38Z</dcterms:created>
  <dcterms:modified xsi:type="dcterms:W3CDTF">2025-09-01T20:23:24Z</dcterms:modified>
</cp:coreProperties>
</file>